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1" r:id="rId3"/>
    <p:sldId id="261" r:id="rId4"/>
    <p:sldId id="260" r:id="rId5"/>
    <p:sldId id="272" r:id="rId6"/>
    <p:sldId id="266" r:id="rId7"/>
    <p:sldId id="259" r:id="rId8"/>
    <p:sldId id="267" r:id="rId9"/>
    <p:sldId id="268" r:id="rId10"/>
    <p:sldId id="273" r:id="rId11"/>
    <p:sldId id="258" r:id="rId12"/>
    <p:sldId id="264" r:id="rId13"/>
    <p:sldId id="269" r:id="rId14"/>
    <p:sldId id="262" r:id="rId15"/>
    <p:sldId id="263" r:id="rId16"/>
    <p:sldId id="265" r:id="rId17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0"/>
  </p:normalViewPr>
  <p:slideViewPr>
    <p:cSldViewPr snapToGrid="0">
      <p:cViewPr varScale="1">
        <p:scale>
          <a:sx n="88" d="100"/>
          <a:sy n="88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A823-8BB6-8BDF-B46C-8D86D8C4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7CE53-A764-8CD6-BFDF-AB97ABEC3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88883-24E1-669F-D80C-37980348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4F43A-A263-9E64-A49B-E1819C40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70C9E-76A9-724C-7AE2-FCE025F0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043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EC3F-6706-FB9D-F8A1-A7B2ECF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CD5F-4F20-B140-D4F3-E1B8550AC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BD05C-ABBC-9497-853F-B4AA3BF0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3CBE-85E9-5C76-9496-E31A5D4B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566-34B1-BBCC-472F-4D6F5CD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6874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EFA0D-0283-93B9-F7C6-BCA9E6C76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3C8FA-E553-2E53-0E16-A65A3CCDE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C2FBA-1AC8-22AC-DBE5-A7B78456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750B8-6EC4-F070-C210-B8DB878E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59315-3F1B-8748-A9ED-92949358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5178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30C9-26E8-7D27-5148-99533698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A421-7784-A775-9741-DC234DE8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4A759-C01F-8D5E-ECE1-3C5AFBFF9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84E89-0D67-5F42-5001-0223C94E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D88D-6078-644D-D200-F3C47C2A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8292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013C-0F83-C6B8-501E-38ABCEB1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02F20-0FFB-4C12-1A04-BD423B049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21A51-0D6C-9892-C318-5CF0D490C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5725E-AFB9-8132-62C0-50966B43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41F6B-58D4-8FBF-7E9E-481F75EA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0994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F38F-FD90-565B-B071-C7907E86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DE46-4869-39D2-2DA9-36EAC67F6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55463-5830-04FE-054F-DBFC8FEF3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908A4-7542-7A6B-93B1-3AA2C0740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48A53-B3BF-7AAA-55A9-0B9FF5AF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3D9DD-F156-DE5E-DD79-8DCF0353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897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833D-CF4D-FF8E-AAD1-A281D5CB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E759-4027-2D57-914B-1B81FB7B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CF0FC-5BD2-9D71-AA6D-B7F6F73DA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D6673-48C8-7CD0-C058-936D4AAC7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FB848-B816-72F5-99AA-107616F69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8493E-6BAA-29E5-4090-A89DA93C1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4A332-5711-9D7E-86C2-78076CE0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9A520-FE3A-36B5-0B0C-4D024973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9604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E2B5-C6F9-05B7-E17A-92890278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341FC-BC90-7044-E88E-639D2653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1C9FB-D368-3691-6F7C-CA972DE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FD95C-7924-CCD1-4CF7-2DBC8B1C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79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EFE93-6F41-4557-42DE-89619FDD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78210-0DD5-3CB9-2078-0505C6DD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26C85-9E7F-F511-66A8-178820C6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69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BF4C-6A18-B55C-1679-6E458255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88560-0725-28D1-7D51-75AA41071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6E349-D342-3897-0BC6-472410C7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5DEED-C882-682E-4D33-AE3E4638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7B294-FD41-C334-F8CE-59FE254F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9809-4858-4DA1-7907-69B08A59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451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DBBB-9FB9-D634-C67F-94BFDD92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E84BF-7F65-ACA3-2470-DB0E2C26E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70E2E-003D-EC48-ECF0-E218E5E42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86F07-0958-77B7-07E2-E2592ECE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52DA-2D7E-F7E4-45B7-9FF092D7F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6C52D-2DAB-C7BA-F967-F35D190C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0514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EE941-437F-01A7-DE91-711C3330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C6CA-67C1-7F65-48FD-AFDB20FC1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0A28-132C-0387-3F03-92B57AF92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B5C2-E609-1949-8BE0-C271549936BB}" type="datetimeFigureOut">
              <a:rPr lang="en-IT" smtClean="0"/>
              <a:t>02/12/22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5929C-B513-43F6-5679-B64B11B68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7D3F4-2020-F03D-780F-4A4EB1903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C4881-B012-2440-AFEF-5BCBDC034C1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887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83EF-F8D8-AC35-93CE-35B4E3F5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1" y="18255"/>
            <a:ext cx="11946577" cy="1325563"/>
          </a:xfrm>
        </p:spPr>
        <p:txBody>
          <a:bodyPr>
            <a:normAutofit/>
          </a:bodyPr>
          <a:lstStyle/>
          <a:p>
            <a:pPr algn="ctr"/>
            <a:r>
              <a:rPr lang="en-IT" sz="3600" dirty="0"/>
              <a:t>Gene Regulatory Network Inference in Fetal Brain</a:t>
            </a:r>
          </a:p>
        </p:txBody>
      </p:sp>
      <p:pic>
        <p:nvPicPr>
          <p:cNvPr id="1028" name="Picture 4" descr="Behavior-related gene regulatory networks: A new level of organization in  the brain | PNAS">
            <a:extLst>
              <a:ext uri="{FF2B5EF4-FFF2-40B4-BE49-F238E27FC236}">
                <a16:creationId xmlns:a16="http://schemas.microsoft.com/office/drawing/2014/main" id="{867B8C9C-E879-F2CB-7C03-E8243AF08B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05" y="1593396"/>
            <a:ext cx="61163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0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120C-A624-D01F-65D4-C190F058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744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Post Processing</a:t>
            </a:r>
          </a:p>
        </p:txBody>
      </p:sp>
      <p:pic>
        <p:nvPicPr>
          <p:cNvPr id="9218" name="Picture 2" descr="A scalable SCENIC workflow for single-cell gene regulatory network analysis  | Nature Protocols">
            <a:extLst>
              <a:ext uri="{FF2B5EF4-FFF2-40B4-BE49-F238E27FC236}">
                <a16:creationId xmlns:a16="http://schemas.microsoft.com/office/drawing/2014/main" id="{79D7A19D-876B-60C9-62BD-ECD481FAD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14" y="2432845"/>
            <a:ext cx="6059272" cy="32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ure 11">
            <a:extLst>
              <a:ext uri="{FF2B5EF4-FFF2-40B4-BE49-F238E27FC236}">
                <a16:creationId xmlns:a16="http://schemas.microsoft.com/office/drawing/2014/main" id="{0B2369B6-3C51-8ACD-5316-8A6007EF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2088560"/>
            <a:ext cx="5413602" cy="45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4F71-1413-8BB0-A529-952BCFBD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0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Benchmark of GRN Inference Methods</a:t>
            </a:r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B06CC1D8-F9EC-3DCA-AF0F-D19FB5760E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8" y="1611869"/>
            <a:ext cx="5461378" cy="38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43DF74-479B-61F3-38C6-4FEE2D26D093}"/>
              </a:ext>
            </a:extLst>
          </p:cNvPr>
          <p:cNvSpPr txBox="1"/>
          <p:nvPr/>
        </p:nvSpPr>
        <p:spPr>
          <a:xfrm>
            <a:off x="2305132" y="565368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BEELine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BCF64-9723-EFBC-4F7C-EBC30ADD2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99" y="1699069"/>
            <a:ext cx="6068301" cy="38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873E-BAAF-5830-0C0F-9147F5BB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T" sz="4000" dirty="0"/>
              <a:t>Caveats in GRN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0855-206B-E679-C2EF-E3BD7985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T" dirty="0"/>
              <a:t>The higher the quality of cells, the better. </a:t>
            </a:r>
          </a:p>
          <a:p>
            <a:r>
              <a:rPr lang="en-IT" dirty="0"/>
              <a:t>If you don’t have a ground truth, it’s difficult to evaluate if the GRN is working</a:t>
            </a:r>
          </a:p>
          <a:p>
            <a:r>
              <a:rPr lang="en-GB" dirty="0"/>
              <a:t>I</a:t>
            </a:r>
            <a:r>
              <a:rPr lang="en-IT" dirty="0"/>
              <a:t>f you have a developmental process and many heterogeneous cells, it’s gonna be tough</a:t>
            </a:r>
          </a:p>
          <a:p>
            <a:r>
              <a:rPr lang="en-GB" dirty="0"/>
              <a:t>I</a:t>
            </a:r>
            <a:r>
              <a:rPr lang="en-IT" dirty="0"/>
              <a:t>f you hve your own motif database for your condition, filtering false</a:t>
            </a:r>
          </a:p>
          <a:p>
            <a:r>
              <a:rPr lang="en-GB" dirty="0"/>
              <a:t>I</a:t>
            </a:r>
            <a:r>
              <a:rPr lang="en-IT" dirty="0"/>
              <a:t>t is computationally intensive</a:t>
            </a:r>
          </a:p>
          <a:p>
            <a:r>
              <a:rPr lang="en-IT" dirty="0"/>
              <a:t>GRNs from single cell are still very far from reality and close to random, so consider making meta-cells and use then as ‘pseudo-bulk’ replicates</a:t>
            </a:r>
          </a:p>
          <a:p>
            <a:r>
              <a:rPr lang="en-IT" dirty="0"/>
              <a:t>You wil need to run the algorithms several times and grab a consensus, is a stochastic process</a:t>
            </a:r>
          </a:p>
          <a:p>
            <a:r>
              <a:rPr lang="en-IT" dirty="0"/>
              <a:t>GRN can rarely infer inhibition, activation are easier to find</a:t>
            </a:r>
          </a:p>
          <a:p>
            <a:r>
              <a:rPr lang="en-GB" dirty="0"/>
              <a:t>S</a:t>
            </a:r>
            <a:r>
              <a:rPr lang="en-IT" dirty="0"/>
              <a:t>elf regulatory loops and indirect regulations are still very far to be solved</a:t>
            </a:r>
          </a:p>
        </p:txBody>
      </p:sp>
    </p:spTree>
    <p:extLst>
      <p:ext uri="{BB962C8B-B14F-4D97-AF65-F5344CB8AC3E}">
        <p14:creationId xmlns:p14="http://schemas.microsoft.com/office/powerpoint/2010/main" val="201073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C4F2-72A9-491B-C98E-792D45E4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How to Retrieve a Ground Truth?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BAFD42-565D-4DEC-004F-E415535D3A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314" y="1293028"/>
            <a:ext cx="5333826" cy="519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359D3-7E6F-BA03-F6AE-C02EE736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0" y="2407552"/>
            <a:ext cx="4653973" cy="25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1DF0-2F64-D6C2-FCC2-06A95EDE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T" sz="3600" dirty="0"/>
              <a:t>Moving to Multimodal Data: ScenicPlus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6BE42D-D8ED-75EC-9556-ADE69C10E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29" y="1325563"/>
            <a:ext cx="5071156" cy="4988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0EFB8-C879-D354-F3EF-918D787E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03" y="1811337"/>
            <a:ext cx="3669200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C4B2-5C7F-8A1C-B673-21DF5389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T" sz="3600" dirty="0"/>
              <a:t>Tf Activity Methods –all-in-one: DecoupleR</a:t>
            </a:r>
          </a:p>
        </p:txBody>
      </p:sp>
      <p:pic>
        <p:nvPicPr>
          <p:cNvPr id="8196" name="Picture 4" descr="decoupler’s workflow">
            <a:extLst>
              <a:ext uri="{FF2B5EF4-FFF2-40B4-BE49-F238E27FC236}">
                <a16:creationId xmlns:a16="http://schemas.microsoft.com/office/drawing/2014/main" id="{59FA9684-53A7-33E8-1B4F-EB97AAB682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54" y="1825625"/>
            <a:ext cx="55192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53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B291-511F-7CF8-3987-2A8B0CF9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What we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3E303-1EF3-60F6-1BF2-9DCD4A9B2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IT" dirty="0"/>
              <a:t>ebuild a ground truth Gene Regulatory network using OmniPath</a:t>
            </a:r>
          </a:p>
          <a:p>
            <a:r>
              <a:rPr lang="en-GB" dirty="0"/>
              <a:t>T</a:t>
            </a:r>
            <a:r>
              <a:rPr lang="en-IT" dirty="0"/>
              <a:t>est the activity of known regulons in a scRNA-Seq cortical brain development dataset using 3 different methods</a:t>
            </a:r>
          </a:p>
          <a:p>
            <a:r>
              <a:rPr lang="en-GB" dirty="0"/>
              <a:t>C</a:t>
            </a:r>
            <a:r>
              <a:rPr lang="en-IT" dirty="0"/>
              <a:t>ompare it with a GRN inferred from the same data</a:t>
            </a:r>
          </a:p>
          <a:p>
            <a:r>
              <a:rPr lang="en-GB" dirty="0"/>
              <a:t>C</a:t>
            </a:r>
            <a:r>
              <a:rPr lang="en-IT"/>
              <a:t>heck whether we can compute a umap based on the regulon activity   and find some useful insights (spoiler: no)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8584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3E22-B59F-C5CC-7221-F58F165A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Gene regulatory network Inference</a:t>
            </a:r>
          </a:p>
        </p:txBody>
      </p:sp>
      <p:pic>
        <p:nvPicPr>
          <p:cNvPr id="5122" name="Picture 2" descr="Gene regulatory network inference resources: A practical overview -  ScienceDirect">
            <a:extLst>
              <a:ext uri="{FF2B5EF4-FFF2-40B4-BE49-F238E27FC236}">
                <a16:creationId xmlns:a16="http://schemas.microsoft.com/office/drawing/2014/main" id="{F4CE2E62-10E3-3215-D872-57F8DB97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10" y="1630152"/>
            <a:ext cx="4835979" cy="473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6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DBFA-77B7-00E2-02A0-0D89B341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437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TF Activity: a primer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AD713-050C-3ABB-9641-4CAD0099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29000"/>
            <a:ext cx="5365750" cy="5429000"/>
          </a:xfrm>
          <a:prstGeom prst="rect">
            <a:avLst/>
          </a:prstGeom>
        </p:spPr>
      </p:pic>
      <p:pic>
        <p:nvPicPr>
          <p:cNvPr id="7170" name="Picture 2" descr="Modeling Cell Regulatory Networks — Andrea Califano">
            <a:extLst>
              <a:ext uri="{FF2B5EF4-FFF2-40B4-BE49-F238E27FC236}">
                <a16:creationId xmlns:a16="http://schemas.microsoft.com/office/drawing/2014/main" id="{9BE5A6D6-4F3D-A5E5-A616-D914C939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4" y="1948214"/>
            <a:ext cx="5766690" cy="43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7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3891-DD55-9F0D-DCE3-2F24ACB0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T" sz="4000" dirty="0"/>
              <a:t>SCENIC PROTOCOL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FD61B0-F1A1-7A69-8303-897A9AF593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7247"/>
            <a:ext cx="10515600" cy="420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76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BC4-8EBA-D859-3B1E-5B6B4094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54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T" sz="4000" dirty="0"/>
              <a:t>SCENIC to cluster cells based on TF Activity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9C923-87D8-D62D-7BD9-BD116910E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89" y="1825625"/>
            <a:ext cx="102262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0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F00C-5E63-9F2F-8402-1E77C680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49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SCENIC –STEP1 – Inferring the GRN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6E189-F234-8C0B-4CB9-9ECA2FE4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714" y="2954965"/>
            <a:ext cx="41148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D5C35-7CBE-9A2C-AE9B-9CDFFA4FCE7E}"/>
              </a:ext>
            </a:extLst>
          </p:cNvPr>
          <p:cNvSpPr txBox="1"/>
          <p:nvPr/>
        </p:nvSpPr>
        <p:spPr>
          <a:xfrm>
            <a:off x="3149897" y="2196372"/>
            <a:ext cx="351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Example command with GRNBoost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DE2D5-C08A-36BF-80F8-6F2C8F8D522E}"/>
              </a:ext>
            </a:extLst>
          </p:cNvPr>
          <p:cNvSpPr txBox="1"/>
          <p:nvPr/>
        </p:nvSpPr>
        <p:spPr>
          <a:xfrm>
            <a:off x="6970485" y="2196372"/>
            <a:ext cx="5003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Y</a:t>
            </a:r>
            <a:r>
              <a:rPr lang="en-IT" b="1" dirty="0"/>
              <a:t>ou will need:</a:t>
            </a:r>
          </a:p>
          <a:p>
            <a:pPr marL="285750" indent="-285750">
              <a:buFontTx/>
              <a:buChar char="-"/>
            </a:pPr>
            <a:r>
              <a:rPr lang="en-GB" dirty="0"/>
              <a:t>A</a:t>
            </a:r>
            <a:r>
              <a:rPr lang="en-IT" dirty="0"/>
              <a:t> </a:t>
            </a:r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loom file </a:t>
            </a:r>
            <a:r>
              <a:rPr lang="en-IT" dirty="0">
                <a:cs typeface="Courier New" panose="02070309020205020404" pitchFamily="49" charset="0"/>
              </a:rPr>
              <a:t>storing all the data (the grn inference algorithms </a:t>
            </a:r>
            <a:r>
              <a:rPr lang="en-IT" b="1" dirty="0">
                <a:cs typeface="Courier New" panose="02070309020205020404" pitchFamily="49" charset="0"/>
              </a:rPr>
              <a:t>loves </a:t>
            </a:r>
            <a:r>
              <a:rPr lang="en-IT" dirty="0">
                <a:cs typeface="Courier New" panose="02070309020205020404" pitchFamily="49" charset="0"/>
              </a:rPr>
              <a:t>raw counts)</a:t>
            </a:r>
          </a:p>
          <a:p>
            <a:pPr marL="285750" indent="-285750">
              <a:buFontTx/>
              <a:buChar char="-"/>
            </a:pPr>
            <a:r>
              <a:rPr lang="en-GB" dirty="0">
                <a:cs typeface="Courier New" panose="02070309020205020404" pitchFamily="49" charset="0"/>
              </a:rPr>
              <a:t>A file storing TFs, one per line</a:t>
            </a:r>
          </a:p>
          <a:p>
            <a:pPr marL="285750" indent="-285750">
              <a:buFontTx/>
              <a:buChar char="-"/>
            </a:pPr>
            <a:r>
              <a:rPr lang="en-GB" dirty="0">
                <a:cs typeface="Courier New" panose="02070309020205020404" pitchFamily="49" charset="0"/>
              </a:rPr>
              <a:t>A LOT OF MEMORY</a:t>
            </a:r>
            <a:endParaRPr lang="en-IT" dirty="0"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IT" dirty="0">
                <a:cs typeface="Courier New" panose="02070309020205020404" pitchFamily="49" charset="0"/>
              </a:rPr>
              <a:t>Some time :)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46F33-1E25-A04D-B44F-8E34B858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690688"/>
            <a:ext cx="2540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1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FB68-7613-35F9-2267-0FA1014F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70"/>
            <a:ext cx="10515600" cy="1325563"/>
          </a:xfrm>
        </p:spPr>
        <p:txBody>
          <a:bodyPr/>
          <a:lstStyle/>
          <a:p>
            <a:pPr algn="ctr"/>
            <a:r>
              <a:rPr lang="en-IT" dirty="0"/>
              <a:t>GENIE3 and GRNBOOST with Arboreto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F0E2F9-3AB6-D07D-0D16-1F6EFE4A5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082" y="1476933"/>
            <a:ext cx="8502370" cy="5011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55B18-9773-6AC4-AFC3-4B39661D1C87}"/>
              </a:ext>
            </a:extLst>
          </p:cNvPr>
          <p:cNvSpPr txBox="1"/>
          <p:nvPr/>
        </p:nvSpPr>
        <p:spPr>
          <a:xfrm>
            <a:off x="2064030" y="6337298"/>
            <a:ext cx="850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https://academic.oup.com/bioinformatics/article/35/12/2159/5184284?login=true</a:t>
            </a:r>
          </a:p>
        </p:txBody>
      </p:sp>
    </p:spTree>
    <p:extLst>
      <p:ext uri="{BB962C8B-B14F-4D97-AF65-F5344CB8AC3E}">
        <p14:creationId xmlns:p14="http://schemas.microsoft.com/office/powerpoint/2010/main" val="55803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E2BC-0CAA-60CB-D57A-438A0399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STEP2 – Prune GRN using RCisTarget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01C940-A3AC-CD26-4A70-45DC7071A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023" y="2079647"/>
            <a:ext cx="4677229" cy="1553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4803C-BE73-71BE-5C7F-7697F79F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" y="1690688"/>
            <a:ext cx="24130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9FA31-7DFA-42CE-6747-3F9DCBB4833F}"/>
              </a:ext>
            </a:extLst>
          </p:cNvPr>
          <p:cNvSpPr txBox="1"/>
          <p:nvPr/>
        </p:nvSpPr>
        <p:spPr>
          <a:xfrm>
            <a:off x="4484914" y="1549714"/>
            <a:ext cx="19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Example Command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945DB-1C5A-F42A-6649-97784C48E2C9}"/>
              </a:ext>
            </a:extLst>
          </p:cNvPr>
          <p:cNvSpPr txBox="1"/>
          <p:nvPr/>
        </p:nvSpPr>
        <p:spPr>
          <a:xfrm>
            <a:off x="7402286" y="3635552"/>
            <a:ext cx="4342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You will need:</a:t>
            </a:r>
          </a:p>
          <a:p>
            <a:r>
              <a:rPr lang="en-IT" dirty="0"/>
              <a:t>- </a:t>
            </a:r>
            <a:r>
              <a:rPr lang="en-GB" dirty="0"/>
              <a:t>the</a:t>
            </a:r>
            <a:r>
              <a:rPr lang="en-IT" dirty="0"/>
              <a:t> </a:t>
            </a:r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loom </a:t>
            </a:r>
            <a:r>
              <a:rPr lang="en-IT" dirty="0">
                <a:cs typeface="Courier New" panose="02070309020205020404" pitchFamily="49" charset="0"/>
              </a:rPr>
              <a:t>file  used before</a:t>
            </a:r>
          </a:p>
          <a:p>
            <a:r>
              <a:rPr lang="en-IT" dirty="0">
                <a:cs typeface="Courier New" panose="02070309020205020404" pitchFamily="49" charset="0"/>
              </a:rPr>
              <a:t>- </a:t>
            </a:r>
            <a:r>
              <a:rPr lang="en-GB" dirty="0">
                <a:cs typeface="Courier New" panose="02070309020205020404" pitchFamily="49" charset="0"/>
              </a:rPr>
              <a:t>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file storing motif -&gt; TF association</a:t>
            </a:r>
          </a:p>
          <a:p>
            <a:r>
              <a:rPr lang="en-GB" dirty="0">
                <a:cs typeface="Courier New" panose="02070309020205020404" pitchFamily="49" charset="0"/>
              </a:rPr>
              <a:t>-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feather</a:t>
            </a:r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T" dirty="0">
                <a:cs typeface="Courier New" panose="02070309020205020404" pitchFamily="49" charset="0"/>
              </a:rPr>
              <a:t>file storing all the motif</a:t>
            </a:r>
          </a:p>
          <a:p>
            <a:pPr marL="285750" indent="-285750">
              <a:buFontTx/>
              <a:buChar char="-"/>
            </a:pPr>
            <a:r>
              <a:rPr lang="en-GB" dirty="0">
                <a:cs typeface="Courier New" panose="02070309020205020404" pitchFamily="49" charset="0"/>
              </a:rPr>
              <a:t>T</a:t>
            </a:r>
            <a:r>
              <a:rPr lang="en-IT" dirty="0">
                <a:cs typeface="Courier New" panose="02070309020205020404" pitchFamily="49" charset="0"/>
              </a:rPr>
              <a:t>he grn inferred with </a:t>
            </a:r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pyscenic ctx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D2781-F311-DF10-1D82-1DB45E9F8FD6}"/>
              </a:ext>
            </a:extLst>
          </p:cNvPr>
          <p:cNvSpPr txBox="1"/>
          <p:nvPr/>
        </p:nvSpPr>
        <p:spPr>
          <a:xfrm>
            <a:off x="0" y="64733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https://github.com/aertslab/create_cisTarget_databases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FD844-A7C9-9D82-9C03-EA053164293A}"/>
              </a:ext>
            </a:extLst>
          </p:cNvPr>
          <p:cNvSpPr txBox="1"/>
          <p:nvPr/>
        </p:nvSpPr>
        <p:spPr>
          <a:xfrm>
            <a:off x="838200" y="61521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Create RcisTarget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F69D1-2C3E-2F36-98E8-20912DC52208}"/>
              </a:ext>
            </a:extLst>
          </p:cNvPr>
          <p:cNvSpPr txBox="1"/>
          <p:nvPr/>
        </p:nvSpPr>
        <p:spPr>
          <a:xfrm>
            <a:off x="6728658" y="6477419"/>
            <a:ext cx="612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dirty="0"/>
              <a:t>https://resources.aertslab.org/cistarget/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EB87B-AA63-86EF-7C42-E105C43538B7}"/>
              </a:ext>
            </a:extLst>
          </p:cNvPr>
          <p:cNvSpPr txBox="1"/>
          <p:nvPr/>
        </p:nvSpPr>
        <p:spPr>
          <a:xfrm>
            <a:off x="7058249" y="6123543"/>
            <a:ext cx="503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Everything you need to run it out of the box is here:</a:t>
            </a:r>
          </a:p>
        </p:txBody>
      </p:sp>
    </p:spTree>
    <p:extLst>
      <p:ext uri="{BB962C8B-B14F-4D97-AF65-F5344CB8AC3E}">
        <p14:creationId xmlns:p14="http://schemas.microsoft.com/office/powerpoint/2010/main" val="371350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F3D2-D173-A71C-0D0C-06A5A5A7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STEP 3 - AUCELL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05516A-421E-24D3-B6B7-21019B8E3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3522" y="77379"/>
            <a:ext cx="3245073" cy="2871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7B5C6-C137-6095-5096-E0E0C22C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96" y="2289799"/>
            <a:ext cx="4051300" cy="142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577DA-08EE-9F5D-16F1-74F2A7F5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2" y="1564010"/>
            <a:ext cx="2400300" cy="351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F9E5B9-B801-37BE-5F0F-89E54BD1BCDA}"/>
              </a:ext>
            </a:extLst>
          </p:cNvPr>
          <p:cNvSpPr txBox="1"/>
          <p:nvPr/>
        </p:nvSpPr>
        <p:spPr>
          <a:xfrm>
            <a:off x="4049617" y="1920467"/>
            <a:ext cx="2598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/>
              <a:t>Example Command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4025E-0503-783F-26A3-2899DD58D44C}"/>
              </a:ext>
            </a:extLst>
          </p:cNvPr>
          <p:cNvSpPr txBox="1"/>
          <p:nvPr/>
        </p:nvSpPr>
        <p:spPr>
          <a:xfrm>
            <a:off x="3379866" y="4211978"/>
            <a:ext cx="3937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r>
              <a:rPr lang="en-IT" dirty="0"/>
              <a:t>ou will need:</a:t>
            </a:r>
          </a:p>
          <a:p>
            <a:pPr marL="285750" indent="-285750">
              <a:buFontTx/>
              <a:buChar char="-"/>
            </a:pPr>
            <a:r>
              <a:rPr lang="en-GB" dirty="0"/>
              <a:t>T</a:t>
            </a:r>
            <a:r>
              <a:rPr lang="en-IT" dirty="0"/>
              <a:t>he initial </a:t>
            </a:r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loom </a:t>
            </a:r>
            <a:r>
              <a:rPr lang="en-IT" dirty="0"/>
              <a:t>file</a:t>
            </a:r>
          </a:p>
          <a:p>
            <a:pPr marL="285750" indent="-285750">
              <a:buFontTx/>
              <a:buChar char="-"/>
            </a:pPr>
            <a:r>
              <a:rPr lang="en-GB" dirty="0"/>
              <a:t>T</a:t>
            </a:r>
            <a:r>
              <a:rPr lang="en-IT" dirty="0"/>
              <a:t>he regulons you found in the previous step</a:t>
            </a:r>
          </a:p>
          <a:p>
            <a:pPr marL="285750" indent="-285750">
              <a:buFontTx/>
              <a:buChar char="-"/>
            </a:pPr>
            <a:r>
              <a:rPr lang="en-GB" dirty="0"/>
              <a:t>A</a:t>
            </a:r>
            <a:r>
              <a:rPr lang="en-IT" dirty="0"/>
              <a:t> FILTERING THRESHOLD (missing in the command)</a:t>
            </a:r>
          </a:p>
          <a:p>
            <a:pPr marL="285750" indent="-285750">
              <a:buFontTx/>
              <a:buChar char="-"/>
            </a:pPr>
            <a:endParaRPr lang="en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C0FE4A-1612-2FD2-1C50-DD68C695B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886" y="3058245"/>
            <a:ext cx="4568371" cy="3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4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441</Words>
  <Application>Microsoft Macintosh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Gene Regulatory Network Inference in Fetal Brain</vt:lpstr>
      <vt:lpstr>Gene regulatory network Inference</vt:lpstr>
      <vt:lpstr>TF Activity: a primer</vt:lpstr>
      <vt:lpstr>SCENIC PROTOCOL</vt:lpstr>
      <vt:lpstr>SCENIC to cluster cells based on TF Activity</vt:lpstr>
      <vt:lpstr>SCENIC –STEP1 – Inferring the GRN</vt:lpstr>
      <vt:lpstr>GENIE3 and GRNBOOST with Arboreto</vt:lpstr>
      <vt:lpstr>STEP2 – Prune GRN using RCisTarget</vt:lpstr>
      <vt:lpstr>STEP 3 - AUCELL</vt:lpstr>
      <vt:lpstr>Post Processing</vt:lpstr>
      <vt:lpstr>Benchmark of GRN Inference Methods</vt:lpstr>
      <vt:lpstr>Caveats in GRN Inference</vt:lpstr>
      <vt:lpstr>How to Retrieve a Ground Truth?</vt:lpstr>
      <vt:lpstr>Moving to Multimodal Data: ScenicPlus</vt:lpstr>
      <vt:lpstr>Tf Activity Methods –all-in-one: DecoupleR</vt:lpstr>
      <vt:lpstr>What we will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Daniele Capocefalo (ext)</dc:creator>
  <cp:lastModifiedBy>Daniele Capocefalo (ext)</cp:lastModifiedBy>
  <cp:revision>2</cp:revision>
  <dcterms:created xsi:type="dcterms:W3CDTF">2022-12-02T02:15:59Z</dcterms:created>
  <dcterms:modified xsi:type="dcterms:W3CDTF">2022-12-02T10:12:30Z</dcterms:modified>
</cp:coreProperties>
</file>